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58" r:id="rId3"/>
    <p:sldId id="398" r:id="rId5"/>
    <p:sldId id="505" r:id="rId6"/>
    <p:sldId id="506" r:id="rId7"/>
    <p:sldId id="568" r:id="rId8"/>
    <p:sldId id="516" r:id="rId9"/>
    <p:sldId id="569" r:id="rId10"/>
    <p:sldId id="517" r:id="rId11"/>
    <p:sldId id="496" r:id="rId12"/>
    <p:sldId id="508" r:id="rId13"/>
    <p:sldId id="522" r:id="rId14"/>
    <p:sldId id="518" r:id="rId15"/>
    <p:sldId id="523" r:id="rId16"/>
    <p:sldId id="520" r:id="rId17"/>
    <p:sldId id="524" r:id="rId18"/>
    <p:sldId id="525" r:id="rId19"/>
    <p:sldId id="610" r:id="rId20"/>
    <p:sldId id="535" r:id="rId21"/>
    <p:sldId id="608" r:id="rId22"/>
    <p:sldId id="571" r:id="rId23"/>
    <p:sldId id="609" r:id="rId24"/>
    <p:sldId id="536" r:id="rId25"/>
    <p:sldId id="537" r:id="rId26"/>
    <p:sldId id="552" r:id="rId27"/>
    <p:sldId id="519" r:id="rId28"/>
    <p:sldId id="554" r:id="rId29"/>
    <p:sldId id="612" r:id="rId30"/>
    <p:sldId id="555" r:id="rId31"/>
    <p:sldId id="557" r:id="rId32"/>
    <p:sldId id="613" r:id="rId33"/>
    <p:sldId id="499" r:id="rId34"/>
    <p:sldId id="614" r:id="rId35"/>
    <p:sldId id="509" r:id="rId36"/>
    <p:sldId id="615" r:id="rId37"/>
    <p:sldId id="559" r:id="rId38"/>
    <p:sldId id="560" r:id="rId39"/>
    <p:sldId id="561" r:id="rId40"/>
    <p:sldId id="563" r:id="rId41"/>
    <p:sldId id="564" r:id="rId42"/>
    <p:sldId id="566" r:id="rId43"/>
    <p:sldId id="567" r:id="rId44"/>
    <p:sldId id="446" r:id="rId45"/>
  </p:sldIdLst>
  <p:sldSz cx="24384000" cy="13716000"/>
  <p:notesSz cx="6858000" cy="9144000"/>
  <p:custDataLst>
    <p:tags r:id="rId50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 panose="020B0502020104020203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 panose="020B0502020104020203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 panose="020B0502020104020203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 panose="020B0502020104020203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 panose="020B0502020104020203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 panose="020B0502020104020203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 panose="020B0502020104020203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 panose="020B0502020104020203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 panose="020B050202010402020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8"/>
    <p:restoredTop sz="94624"/>
  </p:normalViewPr>
  <p:slideViewPr>
    <p:cSldViewPr snapToGrid="0" snapToObjects="1">
      <p:cViewPr varScale="1">
        <p:scale>
          <a:sx n="41" d="100"/>
          <a:sy n="41" d="100"/>
        </p:scale>
        <p:origin x="42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gs" Target="tags/tag53.xml"/><Relationship Id="rId5" Type="http://schemas.openxmlformats.org/officeDocument/2006/relationships/slide" Target="slides/slide2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89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374900" y="5803900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48258" y="12941408"/>
            <a:ext cx="4308286" cy="548640"/>
          </a:xfrm>
        </p:spPr>
        <p:txBody>
          <a:bodyPr/>
          <a:lstStyle/>
          <a:p>
            <a:fld id="{5FE65054-579A-4F42-BF13-76A2E22649E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85864" y="12941408"/>
            <a:ext cx="11802918" cy="5486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5280-A4AE-BD45-B978-9B65803824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24384000" cy="1724120"/>
            <a:chOff x="0" y="0"/>
            <a:chExt cx="12192000" cy="862060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86206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0450" y="113597"/>
              <a:ext cx="1686993" cy="70736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7218040"/>
            <a:ext cx="24384000" cy="36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prstClr val="white"/>
              </a:solidFill>
            </a:endParaRPr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像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3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图像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79" name="图像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0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4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0999"/>
            <a:ext cx="4191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 panose="020B0502020104020203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 panose="020B0502020104020203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 panose="020B0502020104020203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 panose="020B0502020104020203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 panose="020B0502020104020203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 panose="020B0502020104020203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 panose="020B0502020104020203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 panose="020B0502020104020203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 panose="020B0502020104020203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 panose="020B050202010402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1.png"/><Relationship Id="rId3" Type="http://schemas.openxmlformats.org/officeDocument/2006/relationships/tags" Target="../tags/tag6.xml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4.png"/><Relationship Id="rId3" Type="http://schemas.openxmlformats.org/officeDocument/2006/relationships/tags" Target="../tags/tag9.xml"/><Relationship Id="rId2" Type="http://schemas.openxmlformats.org/officeDocument/2006/relationships/image" Target="../media/image13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7.png"/><Relationship Id="rId3" Type="http://schemas.openxmlformats.org/officeDocument/2006/relationships/tags" Target="../tags/tag12.xml"/><Relationship Id="rId2" Type="http://schemas.openxmlformats.org/officeDocument/2006/relationships/image" Target="../media/image16.png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.pn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5.png"/><Relationship Id="rId3" Type="http://schemas.openxmlformats.org/officeDocument/2006/relationships/tags" Target="../tags/tag20.xml"/><Relationship Id="rId2" Type="http://schemas.openxmlformats.org/officeDocument/2006/relationships/image" Target="../media/image24.pn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9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tags" Target="../tags/tag38.xml"/><Relationship Id="rId3" Type="http://schemas.openxmlformats.org/officeDocument/2006/relationships/image" Target="../media/image30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tags" Target="../tags/tag40.xml"/><Relationship Id="rId2" Type="http://schemas.openxmlformats.org/officeDocument/2006/relationships/image" Target="../media/image32.png"/><Relationship Id="rId1" Type="http://schemas.openxmlformats.org/officeDocument/2006/relationships/tags" Target="../tags/tag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4.png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5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6.png"/><Relationship Id="rId1" Type="http://schemas.openxmlformats.org/officeDocument/2006/relationships/tags" Target="../tags/tag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7.png"/><Relationship Id="rId1" Type="http://schemas.openxmlformats.org/officeDocument/2006/relationships/tags" Target="../tags/tag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8.png"/><Relationship Id="rId1" Type="http://schemas.openxmlformats.org/officeDocument/2006/relationships/tags" Target="../tags/tag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9.png"/><Relationship Id="rId1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1.png"/><Relationship Id="rId1" Type="http://schemas.openxmlformats.org/officeDocument/2006/relationships/tags" Target="../tags/tag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2.png"/><Relationship Id="rId1" Type="http://schemas.openxmlformats.org/officeDocument/2006/relationships/tags" Target="../tags/tag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1" Type="http://schemas.openxmlformats.org/officeDocument/2006/relationships/tags" Target="../tags/tag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46.png"/><Relationship Id="rId3" Type="http://schemas.openxmlformats.org/officeDocument/2006/relationships/tags" Target="../tags/tag52.xml"/><Relationship Id="rId2" Type="http://schemas.openxmlformats.org/officeDocument/2006/relationships/image" Target="../media/image45.png"/><Relationship Id="rId1" Type="http://schemas.openxmlformats.org/officeDocument/2006/relationships/tags" Target="../tags/tag5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9.png"/><Relationship Id="rId3" Type="http://schemas.openxmlformats.org/officeDocument/2006/relationships/tags" Target="../tags/tag4.xml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9799" y="12042886"/>
            <a:ext cx="5984406" cy="11643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5" name="矩形"/>
          <p:cNvSpPr/>
          <p:nvPr/>
        </p:nvSpPr>
        <p:spPr>
          <a:xfrm>
            <a:off x="0" y="0"/>
            <a:ext cx="24384000" cy="11355070"/>
          </a:xfrm>
          <a:prstGeom prst="rect">
            <a:avLst/>
          </a:prstGeom>
          <a:solidFill>
            <a:srgbClr val="8C1F15"/>
          </a:solidFill>
          <a:ln w="12700">
            <a:miter lim="400000"/>
          </a:ln>
        </p:spPr>
        <p:txBody>
          <a:bodyPr lIns="91438" rIns="91438" anchor="ctr"/>
          <a:lstStyle/>
          <a:p>
            <a:pPr>
              <a:defRPr sz="9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36" name="矩形 1"/>
          <p:cNvSpPr txBox="1"/>
          <p:nvPr/>
        </p:nvSpPr>
        <p:spPr>
          <a:xfrm>
            <a:off x="3189968" y="4403965"/>
            <a:ext cx="18004064" cy="338328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pPr>
            <a:r>
              <a:rPr lang="zh-CN" altLang="en-US" sz="8000" dirty="0" smtClean="0">
                <a:latin typeface="Consolas" panose="020B0609020204030204" pitchFamily="49" charset="0"/>
                <a:ea typeface="微软雅黑" panose="020B0503020204020204" charset="-122"/>
              </a:rPr>
              <a:t>排序相关问题探究</a:t>
            </a:r>
            <a:endParaRPr lang="zh-CN" altLang="en-US" sz="8000" dirty="0" smtClean="0">
              <a:latin typeface="Consolas" panose="020B0609020204030204" pitchFamily="49" charset="0"/>
              <a:ea typeface="微软雅黑" panose="020B0503020204020204" charset="-122"/>
            </a:endParaRPr>
          </a:p>
          <a:p>
            <a:pPr>
              <a:defRPr sz="2800">
                <a:solidFill>
                  <a:srgbClr val="FFFFFF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pPr>
            <a:endParaRPr lang="zh-CN" altLang="en-US" sz="8000" dirty="0" smtClean="0">
              <a:latin typeface="Consolas" panose="020B0609020204030204" pitchFamily="49" charset="0"/>
              <a:ea typeface="微软雅黑" panose="020B0503020204020204" charset="-122"/>
            </a:endParaRPr>
          </a:p>
          <a:p>
            <a:pPr>
              <a:defRPr sz="2800">
                <a:solidFill>
                  <a:srgbClr val="FFFFFF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pPr>
            <a:r>
              <a:rPr lang="zh-CN" altLang="en-US" sz="5400" dirty="0" smtClean="0">
                <a:latin typeface="Consolas" panose="020B0609020204030204" pitchFamily="49" charset="0"/>
                <a:ea typeface="微软雅黑" panose="020B0503020204020204" charset="-122"/>
              </a:rPr>
              <a:t>北京大学附属中学</a:t>
            </a:r>
            <a:r>
              <a:rPr lang="en-US" altLang="zh-CN" sz="5400" dirty="0" smtClean="0">
                <a:latin typeface="Consolas" panose="020B0609020204030204" pitchFamily="49" charset="0"/>
                <a:ea typeface="微软雅黑" panose="020B0503020204020204" charset="-122"/>
              </a:rPr>
              <a:t> </a:t>
            </a:r>
            <a:r>
              <a:rPr lang="zh-CN" altLang="en-US" sz="5400" dirty="0" smtClean="0">
                <a:latin typeface="Consolas" panose="020B0609020204030204" pitchFamily="49" charset="0"/>
                <a:ea typeface="微软雅黑" panose="020B0503020204020204" charset="-122"/>
              </a:rPr>
              <a:t>肖然</a:t>
            </a:r>
            <a:endParaRPr lang="zh-CN" altLang="en-US" sz="5400" dirty="0" smtClean="0"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选择排序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10740"/>
            <a:ext cx="17364075" cy="5756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69530" y="6894830"/>
            <a:ext cx="16711295" cy="68211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选择排序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075180"/>
            <a:ext cx="19958050" cy="5019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插入排序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084705"/>
            <a:ext cx="17848580" cy="5975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98255" y="6421120"/>
            <a:ext cx="15485745" cy="72948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插入排序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317115"/>
            <a:ext cx="16278860" cy="49860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291715"/>
            <a:ext cx="19799300" cy="66960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冒泡排序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en-US" altLang="zh-CN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27715" y="6309360"/>
            <a:ext cx="13702665" cy="7406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冒泡排序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10740"/>
            <a:ext cx="18976340" cy="6598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计数排序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97100"/>
            <a:ext cx="21431885" cy="7738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计数排序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34235"/>
            <a:ext cx="2175637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基数排序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10740"/>
            <a:ext cx="22012910" cy="73755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基数排序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261235"/>
            <a:ext cx="19650710" cy="79432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矩形"/>
          <p:cNvSpPr/>
          <p:nvPr/>
        </p:nvSpPr>
        <p:spPr>
          <a:xfrm>
            <a:off x="-33655" y="0"/>
            <a:ext cx="7413625" cy="13895070"/>
          </a:xfrm>
          <a:prstGeom prst="rect">
            <a:avLst/>
          </a:prstGeom>
          <a:solidFill>
            <a:srgbClr val="8C1F15"/>
          </a:solidFill>
          <a:ln w="12700">
            <a:miter lim="400000"/>
          </a:ln>
        </p:spPr>
        <p:txBody>
          <a:bodyPr lIns="91438" rIns="91438" anchor="ctr"/>
          <a:lstStyle/>
          <a:p>
            <a:pPr>
              <a:defRPr sz="4000">
                <a:solidFill>
                  <a:srgbClr val="FFFF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8000"/>
          </a:p>
        </p:txBody>
      </p:sp>
      <p:sp>
        <p:nvSpPr>
          <p:cNvPr id="141" name="文本框 4"/>
          <p:cNvSpPr txBox="1"/>
          <p:nvPr/>
        </p:nvSpPr>
        <p:spPr>
          <a:xfrm>
            <a:off x="1293495" y="847090"/>
            <a:ext cx="4152265" cy="12090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defRPr sz="1700">
                <a:solidFill>
                  <a:srgbClr val="FFFFFF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  <a:sym typeface="Lantinghei SC Extralight" panose="02000000000000000000" charset="-122"/>
              </a:defRPr>
            </a:pPr>
            <a:r>
              <a:rPr lang="zh-CN" sz="6000" b="1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zh-CN" sz="6000" b="1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83930" y="847090"/>
            <a:ext cx="14448790" cy="8397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lvl="0" algn="just" defTabSz="914400"/>
            <a:r>
              <a:rPr lang="zh-CN" altLang="en-US" sz="5400" dirty="0">
                <a:latin typeface="Consolas" panose="020B0609020204030204" pitchFamily="49" charset="0"/>
                <a:ea typeface="微软雅黑" panose="020B0503020204020204" charset="-122"/>
              </a:rPr>
              <a:t>1. </a:t>
            </a:r>
            <a:r>
              <a:rPr lang="zh-CN" altLang="en-US" sz="5400" dirty="0" err="1" smtClean="0"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  <a:sym typeface="+mn-ea"/>
              </a:rPr>
              <a:t>研究问题</a:t>
            </a:r>
            <a:endParaRPr lang="zh-CN" altLang="en-US" sz="54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  <a:p>
            <a:pPr lvl="0" algn="just" defTabSz="914400"/>
            <a:r>
              <a:rPr lang="en-US" altLang="zh-CN" sz="5400" dirty="0">
                <a:latin typeface="Consolas" panose="020B0609020204030204" pitchFamily="49" charset="0"/>
                <a:ea typeface="微软雅黑" panose="020B0503020204020204" charset="-122"/>
              </a:rPr>
              <a:t> </a:t>
            </a:r>
            <a:endParaRPr lang="zh-CN" altLang="en-US" sz="5400" dirty="0">
              <a:latin typeface="Consolas" panose="020B0609020204030204" pitchFamily="49" charset="0"/>
              <a:ea typeface="微软雅黑" panose="020B0503020204020204" charset="-122"/>
            </a:endParaRPr>
          </a:p>
          <a:p>
            <a:pPr lvl="0" algn="just" defTabSz="914400"/>
            <a:r>
              <a:rPr lang="zh-CN" altLang="en-US" sz="5400" dirty="0">
                <a:latin typeface="Consolas" panose="020B0609020204030204" pitchFamily="49" charset="0"/>
                <a:ea typeface="微软雅黑" panose="020B0503020204020204" charset="-122"/>
              </a:rPr>
              <a:t>2. </a:t>
            </a:r>
            <a:r>
              <a:rPr lang="zh-CN" altLang="en-US" sz="5400" dirty="0" err="1" smtClean="0"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  <a:sym typeface="+mn-ea"/>
              </a:rPr>
              <a:t>排序问题的重要性</a:t>
            </a:r>
            <a:endParaRPr lang="zh-CN" altLang="en-US" sz="54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  <a:p>
            <a:pPr lvl="0" algn="just" defTabSz="914400"/>
            <a:endParaRPr lang="zh-CN" altLang="en-US" sz="5400" dirty="0">
              <a:latin typeface="Consolas" panose="020B0609020204030204" pitchFamily="49" charset="0"/>
              <a:ea typeface="微软雅黑" panose="020B0503020204020204" charset="-122"/>
            </a:endParaRPr>
          </a:p>
          <a:p>
            <a:pPr lvl="0" algn="just" defTabSz="914400"/>
            <a:r>
              <a:rPr lang="en-US" altLang="zh-CN" sz="5400" dirty="0">
                <a:latin typeface="Consolas" panose="020B0609020204030204" pitchFamily="49" charset="0"/>
                <a:ea typeface="微软雅黑" panose="020B0503020204020204" charset="-122"/>
              </a:rPr>
              <a:t>3. </a:t>
            </a:r>
            <a:r>
              <a:rPr lang="zh-CN" altLang="en-US" sz="5400" dirty="0">
                <a:latin typeface="Consolas" panose="020B0609020204030204" pitchFamily="49" charset="0"/>
                <a:ea typeface="微软雅黑" panose="020B0503020204020204" charset="-122"/>
              </a:rPr>
              <a:t>排序相关</a:t>
            </a:r>
            <a:r>
              <a:rPr lang="zh-CN" altLang="en-US" sz="5400" dirty="0">
                <a:latin typeface="Consolas" panose="020B0609020204030204" pitchFamily="49" charset="0"/>
                <a:ea typeface="微软雅黑" panose="020B0503020204020204" charset="-122"/>
              </a:rPr>
              <a:t>概念</a:t>
            </a:r>
            <a:endParaRPr lang="zh-CN" altLang="en-US" sz="5400" dirty="0">
              <a:latin typeface="Consolas" panose="020B0609020204030204" pitchFamily="49" charset="0"/>
              <a:ea typeface="微软雅黑" panose="020B0503020204020204" charset="-122"/>
            </a:endParaRPr>
          </a:p>
          <a:p>
            <a:pPr lvl="0" algn="just" defTabSz="914400"/>
            <a:endParaRPr lang="zh-CN" altLang="en-US" sz="5400" dirty="0">
              <a:latin typeface="Consolas" panose="020B0609020204030204" pitchFamily="49" charset="0"/>
              <a:ea typeface="微软雅黑" panose="020B0503020204020204" charset="-122"/>
            </a:endParaRPr>
          </a:p>
          <a:p>
            <a:pPr lvl="0" algn="just" defTabSz="914400"/>
            <a:r>
              <a:rPr lang="en-US" altLang="zh-CN" sz="5400" dirty="0">
                <a:latin typeface="Consolas" panose="020B0609020204030204" pitchFamily="49" charset="0"/>
                <a:ea typeface="微软雅黑" panose="020B0503020204020204" charset="-122"/>
              </a:rPr>
              <a:t>4. </a:t>
            </a:r>
            <a:r>
              <a:rPr lang="zh-CN" altLang="en-US" sz="5400" dirty="0">
                <a:latin typeface="Consolas" panose="020B0609020204030204" pitchFamily="49" charset="0"/>
                <a:ea typeface="微软雅黑" panose="020B0503020204020204" charset="-122"/>
              </a:rPr>
              <a:t>各种排序</a:t>
            </a:r>
            <a:r>
              <a:rPr lang="zh-CN" altLang="en-US" sz="5400" dirty="0">
                <a:latin typeface="Consolas" panose="020B0609020204030204" pitchFamily="49" charset="0"/>
                <a:ea typeface="微软雅黑" panose="020B0503020204020204" charset="-122"/>
              </a:rPr>
              <a:t>算法</a:t>
            </a:r>
            <a:endParaRPr lang="zh-CN" altLang="en-US" sz="5400" dirty="0">
              <a:latin typeface="Consolas" panose="020B0609020204030204" pitchFamily="49" charset="0"/>
              <a:ea typeface="微软雅黑" panose="020B0503020204020204" charset="-122"/>
            </a:endParaRPr>
          </a:p>
          <a:p>
            <a:pPr lvl="0" algn="just" defTabSz="914400"/>
            <a:endParaRPr lang="zh-CN" altLang="en-US" sz="5400" dirty="0">
              <a:latin typeface="Consolas" panose="020B0609020204030204" pitchFamily="49" charset="0"/>
              <a:ea typeface="微软雅黑" panose="020B0503020204020204" charset="-122"/>
            </a:endParaRPr>
          </a:p>
          <a:p>
            <a:pPr lvl="0" algn="just" defTabSz="914400"/>
            <a:r>
              <a:rPr lang="en-US" altLang="zh-CN" sz="5400" dirty="0">
                <a:latin typeface="Consolas" panose="020B0609020204030204" pitchFamily="49" charset="0"/>
                <a:ea typeface="微软雅黑" panose="020B0503020204020204" charset="-122"/>
              </a:rPr>
              <a:t>5. </a:t>
            </a:r>
            <a:r>
              <a:rPr lang="zh-CN" altLang="en-US" sz="5400" dirty="0">
                <a:latin typeface="Consolas" panose="020B0609020204030204" pitchFamily="49" charset="0"/>
                <a:ea typeface="微软雅黑" panose="020B0503020204020204" charset="-122"/>
              </a:rPr>
              <a:t>例题</a:t>
            </a:r>
            <a:endParaRPr lang="zh-CN" altLang="en-US" sz="5400" dirty="0"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归并排序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10740"/>
            <a:ext cx="20671790" cy="92259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归并排序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1932940"/>
            <a:ext cx="14399260" cy="6092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57070" y="7611110"/>
            <a:ext cx="14454505" cy="56248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归并排序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070" y="5344795"/>
            <a:ext cx="16652875" cy="7621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57070" y="2110740"/>
            <a:ext cx="22351365" cy="29571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5"/>
          <p:cNvGrpSpPr/>
          <p:nvPr/>
        </p:nvGrpSpPr>
        <p:grpSpPr bwMode="auto">
          <a:xfrm>
            <a:off x="2371488" y="8057455"/>
            <a:ext cx="3291840" cy="3352800"/>
            <a:chOff x="240" y="2640"/>
            <a:chExt cx="864" cy="1056"/>
          </a:xfrm>
        </p:grpSpPr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288" y="2640"/>
              <a:ext cx="672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2    5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6" name="Line 20"/>
            <p:cNvSpPr>
              <a:spLocks noChangeShapeType="1"/>
            </p:cNvSpPr>
            <p:nvPr/>
          </p:nvSpPr>
          <p:spPr bwMode="auto">
            <a:xfrm flipV="1">
              <a:off x="240" y="2928"/>
              <a:ext cx="336" cy="76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7" name="Line 21"/>
            <p:cNvSpPr>
              <a:spLocks noChangeShapeType="1"/>
            </p:cNvSpPr>
            <p:nvPr/>
          </p:nvSpPr>
          <p:spPr bwMode="auto">
            <a:xfrm flipH="1" flipV="1">
              <a:off x="672" y="2976"/>
              <a:ext cx="240" cy="72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8" name="Rectangle 34"/>
            <p:cNvSpPr>
              <a:spLocks noChangeArrowheads="1"/>
            </p:cNvSpPr>
            <p:nvPr/>
          </p:nvSpPr>
          <p:spPr bwMode="auto">
            <a:xfrm>
              <a:off x="240" y="3120"/>
              <a:ext cx="86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 smtClean="0">
                  <a:latin typeface="Consolas" panose="020B0609020204030204" pitchFamily="49" charset="0"/>
                  <a:ea typeface="微软雅黑" panose="020B0503020204020204" charset="-122"/>
                </a:rPr>
                <a:t>  merge</a:t>
              </a:r>
              <a:endParaRPr lang="en-US" altLang="zh-CN" sz="3600" b="1" dirty="0" smtClean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</p:grpSp>
      <p:grpSp>
        <p:nvGrpSpPr>
          <p:cNvPr id="9" name="Group 56"/>
          <p:cNvGrpSpPr/>
          <p:nvPr/>
        </p:nvGrpSpPr>
        <p:grpSpPr bwMode="auto">
          <a:xfrm>
            <a:off x="6760608" y="8057455"/>
            <a:ext cx="3291840" cy="3352800"/>
            <a:chOff x="1392" y="2640"/>
            <a:chExt cx="864" cy="1056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488" y="2640"/>
              <a:ext cx="672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4    7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1440" y="2928"/>
              <a:ext cx="336" cy="76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H="1" flipV="1">
              <a:off x="1824" y="2976"/>
              <a:ext cx="384" cy="72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13" name="Rectangle 35"/>
            <p:cNvSpPr>
              <a:spLocks noChangeArrowheads="1"/>
            </p:cNvSpPr>
            <p:nvPr/>
          </p:nvSpPr>
          <p:spPr bwMode="auto">
            <a:xfrm>
              <a:off x="1392" y="3120"/>
              <a:ext cx="86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 smtClean="0">
                  <a:latin typeface="Consolas" panose="020B0609020204030204" pitchFamily="49" charset="0"/>
                  <a:ea typeface="微软雅黑" panose="020B0503020204020204" charset="-122"/>
                </a:rPr>
                <a:t>    merge</a:t>
              </a:r>
              <a:endParaRPr lang="en-US" altLang="zh-CN" sz="3600" b="1" dirty="0" smtClean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</p:grpSp>
      <p:grpSp>
        <p:nvGrpSpPr>
          <p:cNvPr id="14" name="Group 57"/>
          <p:cNvGrpSpPr/>
          <p:nvPr/>
        </p:nvGrpSpPr>
        <p:grpSpPr bwMode="auto">
          <a:xfrm>
            <a:off x="11332608" y="8057455"/>
            <a:ext cx="3291840" cy="3352800"/>
            <a:chOff x="2592" y="2640"/>
            <a:chExt cx="864" cy="1056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2640" y="2640"/>
              <a:ext cx="672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1    3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16" name="Line 24"/>
            <p:cNvSpPr>
              <a:spLocks noChangeShapeType="1"/>
            </p:cNvSpPr>
            <p:nvPr/>
          </p:nvSpPr>
          <p:spPr bwMode="auto">
            <a:xfrm flipV="1">
              <a:off x="2688" y="2976"/>
              <a:ext cx="240" cy="72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 flipH="1" flipV="1">
              <a:off x="3024" y="2976"/>
              <a:ext cx="288" cy="72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2592" y="3120"/>
              <a:ext cx="86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 smtClean="0">
                  <a:latin typeface="Consolas" panose="020B0609020204030204" pitchFamily="49" charset="0"/>
                  <a:ea typeface="微软雅黑" panose="020B0503020204020204" charset="-122"/>
                </a:rPr>
                <a:t>   merge</a:t>
              </a:r>
              <a:endParaRPr lang="en-US" altLang="zh-CN" sz="3600" b="1" dirty="0" smtClean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</p:grpSp>
      <p:grpSp>
        <p:nvGrpSpPr>
          <p:cNvPr id="19" name="Group 58"/>
          <p:cNvGrpSpPr/>
          <p:nvPr/>
        </p:nvGrpSpPr>
        <p:grpSpPr bwMode="auto">
          <a:xfrm>
            <a:off x="16087488" y="8057455"/>
            <a:ext cx="3291840" cy="3352800"/>
            <a:chOff x="3840" y="2640"/>
            <a:chExt cx="864" cy="1056"/>
          </a:xfrm>
        </p:grpSpPr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3840" y="2640"/>
              <a:ext cx="672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2    6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 flipV="1">
              <a:off x="3888" y="2976"/>
              <a:ext cx="288" cy="72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 flipH="1" flipV="1">
              <a:off x="4224" y="2976"/>
              <a:ext cx="288" cy="72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23" name="Rectangle 37"/>
            <p:cNvSpPr>
              <a:spLocks noChangeArrowheads="1"/>
            </p:cNvSpPr>
            <p:nvPr/>
          </p:nvSpPr>
          <p:spPr bwMode="auto">
            <a:xfrm>
              <a:off x="3840" y="3120"/>
              <a:ext cx="86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 smtClean="0">
                  <a:latin typeface="Consolas" panose="020B0609020204030204" pitchFamily="49" charset="0"/>
                  <a:ea typeface="微软雅黑" panose="020B0503020204020204" charset="-122"/>
                </a:rPr>
                <a:t>   merge</a:t>
              </a:r>
              <a:endParaRPr lang="en-US" altLang="zh-CN" sz="3600" b="1" dirty="0" smtClean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</p:grpSp>
      <p:grpSp>
        <p:nvGrpSpPr>
          <p:cNvPr id="24" name="Group 54"/>
          <p:cNvGrpSpPr/>
          <p:nvPr/>
        </p:nvGrpSpPr>
        <p:grpSpPr bwMode="auto">
          <a:xfrm>
            <a:off x="3834528" y="4857055"/>
            <a:ext cx="6035827" cy="3200400"/>
            <a:chOff x="624" y="1632"/>
            <a:chExt cx="1209" cy="1008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777" y="1632"/>
              <a:ext cx="1056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>
                  <a:latin typeface="Consolas" panose="020B0609020204030204" pitchFamily="49" charset="0"/>
                  <a:ea typeface="微软雅黑" panose="020B0503020204020204" charset="-122"/>
                </a:rPr>
                <a:t>2     4    5     7</a:t>
              </a:r>
              <a:endParaRPr lang="en-US" altLang="zh-CN" sz="3600" b="1" dirty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V="1">
              <a:off x="624" y="1968"/>
              <a:ext cx="624" cy="6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 flipH="1" flipV="1">
              <a:off x="1344" y="1968"/>
              <a:ext cx="384" cy="62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28" name="Rectangle 38"/>
            <p:cNvSpPr>
              <a:spLocks noChangeArrowheads="1"/>
            </p:cNvSpPr>
            <p:nvPr/>
          </p:nvSpPr>
          <p:spPr bwMode="auto">
            <a:xfrm>
              <a:off x="816" y="2112"/>
              <a:ext cx="86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 smtClean="0">
                  <a:latin typeface="Consolas" panose="020B0609020204030204" pitchFamily="49" charset="0"/>
                  <a:ea typeface="微软雅黑" panose="020B0503020204020204" charset="-122"/>
                </a:rPr>
                <a:t>merge</a:t>
              </a:r>
              <a:endParaRPr lang="en-US" altLang="zh-CN" sz="3600" b="1" dirty="0" smtClean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</p:grpSp>
      <p:grpSp>
        <p:nvGrpSpPr>
          <p:cNvPr id="29" name="Group 52"/>
          <p:cNvGrpSpPr/>
          <p:nvPr/>
        </p:nvGrpSpPr>
        <p:grpSpPr bwMode="auto">
          <a:xfrm>
            <a:off x="12429888" y="4857055"/>
            <a:ext cx="6100380" cy="3200400"/>
            <a:chOff x="2880" y="1632"/>
            <a:chExt cx="1077" cy="1008"/>
          </a:xfrm>
        </p:grpSpPr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3021" y="1632"/>
              <a:ext cx="936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>
                  <a:latin typeface="Consolas" panose="020B0609020204030204" pitchFamily="49" charset="0"/>
                  <a:ea typeface="微软雅黑" panose="020B0503020204020204" charset="-122"/>
                </a:rPr>
                <a:t>1    2     3      6</a:t>
              </a:r>
              <a:endParaRPr lang="en-US" altLang="zh-CN" sz="3600" b="1" dirty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V="1">
              <a:off x="2880" y="1968"/>
              <a:ext cx="576" cy="62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 flipH="1" flipV="1">
              <a:off x="3520" y="1968"/>
              <a:ext cx="296" cy="67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33" name="Rectangle 39"/>
            <p:cNvSpPr>
              <a:spLocks noChangeArrowheads="1"/>
            </p:cNvSpPr>
            <p:nvPr/>
          </p:nvSpPr>
          <p:spPr bwMode="auto">
            <a:xfrm>
              <a:off x="3072" y="2112"/>
              <a:ext cx="86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 smtClean="0">
                  <a:latin typeface="Consolas" panose="020B0609020204030204" pitchFamily="49" charset="0"/>
                  <a:ea typeface="微软雅黑" panose="020B0503020204020204" charset="-122"/>
                </a:rPr>
                <a:t>merge</a:t>
              </a:r>
              <a:endParaRPr lang="en-US" altLang="zh-CN" sz="3600" b="1" dirty="0" smtClean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</p:grpSp>
      <p:grpSp>
        <p:nvGrpSpPr>
          <p:cNvPr id="34" name="Group 53"/>
          <p:cNvGrpSpPr/>
          <p:nvPr/>
        </p:nvGrpSpPr>
        <p:grpSpPr bwMode="auto">
          <a:xfrm>
            <a:off x="6671770" y="1961455"/>
            <a:ext cx="9576998" cy="2895600"/>
            <a:chOff x="1296" y="720"/>
            <a:chExt cx="2232" cy="912"/>
          </a:xfrm>
        </p:grpSpPr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1296" y="720"/>
              <a:ext cx="2232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>
                  <a:latin typeface="Consolas" panose="020B0609020204030204" pitchFamily="49" charset="0"/>
                  <a:ea typeface="微软雅黑" panose="020B0503020204020204" charset="-122"/>
                </a:rPr>
                <a:t>1    2    2    3    4    5    6    7</a:t>
              </a:r>
              <a:endParaRPr lang="en-US" altLang="zh-CN" sz="3600" b="1" dirty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 flipV="1">
              <a:off x="1296" y="1104"/>
              <a:ext cx="960" cy="52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H="1" flipV="1">
              <a:off x="2448" y="1104"/>
              <a:ext cx="1008" cy="4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2000"/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1968" y="1152"/>
              <a:ext cx="86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 dirty="0" smtClean="0">
                  <a:latin typeface="Consolas" panose="020B0609020204030204" pitchFamily="49" charset="0"/>
                  <a:ea typeface="微软雅黑" panose="020B0503020204020204" charset="-122"/>
                </a:rPr>
                <a:t>   merge</a:t>
              </a:r>
              <a:endParaRPr lang="en-US" altLang="zh-CN" sz="3600" b="1" dirty="0" smtClean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</p:grpSp>
      <p:grpSp>
        <p:nvGrpSpPr>
          <p:cNvPr id="39" name="Group 51"/>
          <p:cNvGrpSpPr/>
          <p:nvPr/>
        </p:nvGrpSpPr>
        <p:grpSpPr bwMode="auto">
          <a:xfrm>
            <a:off x="1822848" y="11146730"/>
            <a:ext cx="22250400" cy="1330325"/>
            <a:chOff x="96" y="3613"/>
            <a:chExt cx="5840" cy="419"/>
          </a:xfrm>
        </p:grpSpPr>
        <p:sp>
          <p:nvSpPr>
            <p:cNvPr id="40" name="Rectangle 12"/>
            <p:cNvSpPr>
              <a:spLocks noChangeArrowheads="1"/>
            </p:cNvSpPr>
            <p:nvPr/>
          </p:nvSpPr>
          <p:spPr bwMode="auto">
            <a:xfrm>
              <a:off x="96" y="3696"/>
              <a:ext cx="384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5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41" name="Rectangle 13"/>
            <p:cNvSpPr>
              <a:spLocks noChangeArrowheads="1"/>
            </p:cNvSpPr>
            <p:nvPr/>
          </p:nvSpPr>
          <p:spPr bwMode="auto">
            <a:xfrm>
              <a:off x="720" y="3696"/>
              <a:ext cx="384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2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42" name="Rectangle 14"/>
            <p:cNvSpPr>
              <a:spLocks noChangeArrowheads="1"/>
            </p:cNvSpPr>
            <p:nvPr/>
          </p:nvSpPr>
          <p:spPr bwMode="auto">
            <a:xfrm>
              <a:off x="1296" y="3696"/>
              <a:ext cx="384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4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1968" y="3696"/>
              <a:ext cx="384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7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44" name="Rectangle 16"/>
            <p:cNvSpPr>
              <a:spLocks noChangeArrowheads="1"/>
            </p:cNvSpPr>
            <p:nvPr/>
          </p:nvSpPr>
          <p:spPr bwMode="auto">
            <a:xfrm>
              <a:off x="2592" y="3696"/>
              <a:ext cx="384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1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45" name="Rectangle 17"/>
            <p:cNvSpPr>
              <a:spLocks noChangeArrowheads="1"/>
            </p:cNvSpPr>
            <p:nvPr/>
          </p:nvSpPr>
          <p:spPr bwMode="auto">
            <a:xfrm>
              <a:off x="3216" y="3696"/>
              <a:ext cx="384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3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46" name="Rectangle 18"/>
            <p:cNvSpPr>
              <a:spLocks noChangeArrowheads="1"/>
            </p:cNvSpPr>
            <p:nvPr/>
          </p:nvSpPr>
          <p:spPr bwMode="auto">
            <a:xfrm>
              <a:off x="3792" y="3696"/>
              <a:ext cx="384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2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4368" y="3696"/>
              <a:ext cx="384" cy="33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3600" b="1">
                  <a:latin typeface="Consolas" panose="020B0609020204030204" pitchFamily="49" charset="0"/>
                  <a:ea typeface="微软雅黑" panose="020B0503020204020204" charset="-122"/>
                </a:rPr>
                <a:t>6</a:t>
              </a:r>
              <a:endParaRPr lang="en-US" altLang="zh-CN" sz="3600" b="1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4828" y="3613"/>
              <a:ext cx="1108" cy="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3600" b="1" dirty="0">
                  <a:latin typeface="Consolas" panose="020B0609020204030204" pitchFamily="49" charset="0"/>
                  <a:ea typeface="微软雅黑" panose="020B0503020204020204" charset="-122"/>
                </a:rPr>
                <a:t>初始</a:t>
              </a:r>
              <a:r>
                <a:rPr lang="zh-CN" altLang="en-US" sz="3600" b="1" dirty="0" smtClean="0">
                  <a:latin typeface="Consolas" panose="020B0609020204030204" pitchFamily="49" charset="0"/>
                  <a:ea typeface="微软雅黑" panose="020B0503020204020204" charset="-122"/>
                </a:rPr>
                <a:t>序列</a:t>
              </a:r>
              <a:r>
                <a:rPr lang="en-US" altLang="zh-CN" sz="3600" b="1" dirty="0">
                  <a:latin typeface="Consolas" panose="020B0609020204030204" pitchFamily="49" charset="0"/>
                  <a:ea typeface="微软雅黑" panose="020B0503020204020204" charset="-122"/>
                </a:rPr>
                <a:t> </a:t>
              </a:r>
              <a:endParaRPr lang="en-US" altLang="zh-CN" sz="3600" b="1" dirty="0">
                <a:latin typeface="Consolas" panose="020B0609020204030204" pitchFamily="49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快速排序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10740"/>
            <a:ext cx="18892520" cy="10535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0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02219" y="3157755"/>
          <a:ext cx="17602200" cy="182880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600200"/>
                <a:gridCol w="1600200"/>
                <a:gridCol w="1600200"/>
                <a:gridCol w="1600200"/>
                <a:gridCol w="1645920"/>
                <a:gridCol w="1554480"/>
                <a:gridCol w="1600200"/>
                <a:gridCol w="1600200"/>
                <a:gridCol w="1600200"/>
                <a:gridCol w="1600200"/>
                <a:gridCol w="1600200"/>
              </a:tblGrid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(1)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(2)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(3)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(4)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(5)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(6)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(7)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(8)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(9)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  <a:endParaRPr kumimoji="0" lang="en-US" altLang="zh-CN" sz="408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445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4080" b="0" i="0" u="none" strike="noStrike" cap="none" normalizeH="0" baseline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Group 4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002219" y="5419170"/>
          <a:ext cx="17434560" cy="109728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</a:tblGrid>
              <a:tr h="109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Group 7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002219" y="6974542"/>
          <a:ext cx="17434560" cy="109728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</a:tblGrid>
              <a:tr h="109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  <a:endParaRPr kumimoji="0" lang="en-US" altLang="zh-CN" sz="4080" b="0" i="0" u="none" strike="noStrike" cap="none" normalizeH="0" baseline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Group 10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3002219" y="8702734"/>
          <a:ext cx="17434560" cy="109728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</a:tblGrid>
              <a:tr h="109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85</a:t>
                      </a:r>
                      <a:endParaRPr kumimoji="0" lang="en-US" altLang="zh-CN" sz="4080" b="0" i="0" u="none" strike="noStrike" cap="none" normalizeH="0" baseline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ea"/>
                        </a:rPr>
                        <a:t>70</a:t>
                      </a:r>
                      <a:endParaRPr kumimoji="0" lang="en-US" altLang="zh-CN" sz="408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ea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Group 129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3002219" y="10430926"/>
          <a:ext cx="17434560" cy="109728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</a:tblGrid>
              <a:tr h="109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445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</a:tr>
            </a:tbl>
          </a:graphicData>
        </a:graphic>
      </p:graphicFrame>
      <p:sp>
        <p:nvSpPr>
          <p:cNvPr id="65" name="TextBox 12"/>
          <p:cNvSpPr txBox="1"/>
          <p:nvPr>
            <p:custDataLst>
              <p:tags r:id="rId6"/>
            </p:custDataLst>
          </p:nvPr>
        </p:nvSpPr>
        <p:spPr>
          <a:xfrm>
            <a:off x="3194507" y="1767666"/>
            <a:ext cx="138255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low</a:t>
            </a:r>
            <a:endParaRPr lang="zh-CN" altLang="en-US" sz="4800" b="1" dirty="0"/>
          </a:p>
        </p:txBody>
      </p:sp>
      <p:cxnSp>
        <p:nvCxnSpPr>
          <p:cNvPr id="66" name="直接箭头连接符 65"/>
          <p:cNvCxnSpPr/>
          <p:nvPr>
            <p:custDataLst>
              <p:tags r:id="rId7"/>
            </p:custDataLst>
          </p:nvPr>
        </p:nvCxnSpPr>
        <p:spPr>
          <a:xfrm>
            <a:off x="3886292" y="2575022"/>
            <a:ext cx="0" cy="422292"/>
          </a:xfrm>
          <a:prstGeom prst="straightConnector1">
            <a:avLst/>
          </a:prstGeom>
          <a:noFill/>
          <a:ln w="9525" cap="flat" cmpd="sng" algn="ctr">
            <a:solidFill>
              <a:srgbClr val="53548A"/>
            </a:solidFill>
            <a:prstDash val="solid"/>
            <a:tailEnd type="arrow"/>
          </a:ln>
          <a:effectLst/>
        </p:spPr>
      </p:cxnSp>
      <p:sp>
        <p:nvSpPr>
          <p:cNvPr id="67" name="TextBox 15"/>
          <p:cNvSpPr txBox="1"/>
          <p:nvPr>
            <p:custDataLst>
              <p:tags r:id="rId8"/>
            </p:custDataLst>
          </p:nvPr>
        </p:nvSpPr>
        <p:spPr>
          <a:xfrm>
            <a:off x="15637490" y="1767666"/>
            <a:ext cx="172819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high</a:t>
            </a:r>
            <a:endParaRPr lang="zh-CN" altLang="en-US" sz="4800" b="1" dirty="0"/>
          </a:p>
        </p:txBody>
      </p:sp>
      <p:graphicFrame>
        <p:nvGraphicFramePr>
          <p:cNvPr id="68" name="Group 129"/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3041867" y="12159118"/>
          <a:ext cx="17434560" cy="109728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  <a:gridCol w="1584960"/>
              </a:tblGrid>
              <a:tr h="1097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438086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53548A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424456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2A874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24456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408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4080" b="0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219456" marR="219456" marT="109728" marB="10972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A874"/>
                    </a:solidFill>
                  </a:tcPr>
                </a:tc>
              </a:tr>
            </a:tbl>
          </a:graphicData>
        </a:graphic>
      </p:graphicFrame>
      <p:cxnSp>
        <p:nvCxnSpPr>
          <p:cNvPr id="69" name="直接箭头连接符 68"/>
          <p:cNvCxnSpPr/>
          <p:nvPr>
            <p:custDataLst>
              <p:tags r:id="rId10"/>
            </p:custDataLst>
          </p:nvPr>
        </p:nvCxnSpPr>
        <p:spPr>
          <a:xfrm>
            <a:off x="16712657" y="2609947"/>
            <a:ext cx="0" cy="422292"/>
          </a:xfrm>
          <a:prstGeom prst="straightConnector1">
            <a:avLst/>
          </a:prstGeom>
          <a:noFill/>
          <a:ln w="9525" cap="flat" cmpd="sng" algn="ctr">
            <a:solidFill>
              <a:srgbClr val="53548A"/>
            </a:solidFill>
            <a:prstDash val="solid"/>
            <a:tailEnd type="arrow"/>
          </a:ln>
          <a:effectLst/>
        </p:spPr>
      </p:cxnSp>
      <p:sp>
        <p:nvSpPr>
          <p:cNvPr id="2" name="矩形 1"/>
          <p:cNvSpPr/>
          <p:nvPr>
            <p:custDataLst>
              <p:tags r:id="rId11"/>
            </p:custDataLst>
          </p:nvPr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快速排序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957070" y="2110740"/>
            <a:ext cx="20845145" cy="5777230"/>
          </a:xfrm>
          <a:prstGeom prst="rect">
            <a:avLst/>
          </a:prstGeom>
        </p:spPr>
        <p:txBody>
          <a:bodyPr wrap="square">
            <a:noAutofit/>
          </a:bodyPr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快速排序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2451100"/>
            <a:ext cx="15850870" cy="56038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快速排序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957070" y="1993265"/>
            <a:ext cx="14683105" cy="11548745"/>
            <a:chOff x="3082" y="2998"/>
            <a:chExt cx="19920" cy="14904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3082" y="2998"/>
              <a:ext cx="19921" cy="1255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082" y="15554"/>
              <a:ext cx="19921" cy="2348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23164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堆排序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216785"/>
            <a:ext cx="20439380" cy="5912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4937"/>
          <a:stretch>
            <a:fillRect/>
          </a:stretch>
        </p:blipFill>
        <p:spPr>
          <a:xfrm>
            <a:off x="6927215" y="7611745"/>
            <a:ext cx="17456785" cy="6104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23164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桶排序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1999575" cy="5777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10740"/>
            <a:ext cx="22135465" cy="5810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/>
          <p:cNvSpPr txBox="1"/>
          <p:nvPr/>
        </p:nvSpPr>
        <p:spPr>
          <a:xfrm>
            <a:off x="10803473" y="4582394"/>
            <a:ext cx="2185035" cy="47066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30000" b="1">
                <a:solidFill>
                  <a:srgbClr val="F3F3FA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0000" i="0" u="none" strike="noStrike" kern="0" normalizeH="0" baseline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1</a:t>
            </a:r>
            <a:endParaRPr kumimoji="0" sz="30000" i="0" u="none" strike="noStrike" kern="0" normalizeH="0" baseline="0" noProof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什么是工程？"/>
          <p:cNvSpPr txBox="1"/>
          <p:nvPr/>
        </p:nvSpPr>
        <p:spPr>
          <a:xfrm>
            <a:off x="4511623" y="7056438"/>
            <a:ext cx="14768830" cy="128143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ctr" defTabSz="412750">
              <a:defRPr sz="5000" b="1"/>
            </a:lvl1pPr>
          </a:lstStyle>
          <a:p>
            <a:pPr lvl="0" algn="ctr" defTabSz="914400"/>
            <a:r>
              <a:rPr lang="zh-CN" altLang="en-US" sz="8000" dirty="0" err="1" smtClean="0"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  <a:sym typeface="+mn-ea"/>
              </a:rPr>
              <a:t>研究问题</a:t>
            </a:r>
            <a:endParaRPr lang="zh-CN" altLang="en-US" sz="80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956956" y="453099"/>
            <a:ext cx="4450080" cy="95313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排序算法</a:t>
            </a:r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总结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57070" y="1832610"/>
            <a:ext cx="21541740" cy="118833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/>
          <p:cNvSpPr txBox="1"/>
          <p:nvPr/>
        </p:nvSpPr>
        <p:spPr>
          <a:xfrm>
            <a:off x="10803473" y="4582394"/>
            <a:ext cx="2185035" cy="47066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30000" b="1">
                <a:solidFill>
                  <a:srgbClr val="F3F3FA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0" i="0" u="none" strike="noStrike" kern="0" normalizeH="0" baseline="0" noProof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5</a:t>
            </a:r>
            <a:endParaRPr kumimoji="0" lang="en-US" sz="30000" i="0" u="none" strike="noStrike" kern="0" normalizeH="0" baseline="0" noProof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什么是工程？"/>
          <p:cNvSpPr txBox="1"/>
          <p:nvPr/>
        </p:nvSpPr>
        <p:spPr>
          <a:xfrm>
            <a:off x="4807364" y="7056438"/>
            <a:ext cx="14768830" cy="128143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ctr" defTabSz="412750">
              <a:defRPr sz="5000" b="1"/>
            </a:lvl1pPr>
          </a:lstStyle>
          <a:p>
            <a:pPr lvl="0" defTabSz="914400"/>
            <a:r>
              <a:rPr lang="zh-CN" altLang="en-US" sz="8000" dirty="0" smtClean="0">
                <a:latin typeface="Consolas" panose="020B0609020204030204" pitchFamily="49" charset="0"/>
                <a:ea typeface="微软雅黑" panose="020B0503020204020204" charset="-122"/>
              </a:rPr>
              <a:t>例题</a:t>
            </a:r>
            <a:endParaRPr lang="zh-CN" altLang="en-US" sz="8000" dirty="0" smtClean="0"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270764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热身题</a:t>
            </a:r>
            <a:r>
              <a:rPr lang="en-US" altLang="zh-CN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1</a:t>
            </a:r>
            <a:endParaRPr lang="en-US" altLang="zh-CN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10702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10740"/>
            <a:ext cx="21782405" cy="20104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270764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热身题</a:t>
            </a:r>
            <a:r>
              <a:rPr lang="en-US" altLang="zh-CN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2</a:t>
            </a:r>
            <a:endParaRPr lang="en-US" altLang="zh-CN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10702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10740"/>
            <a:ext cx="21765895" cy="2187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270764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热身题</a:t>
            </a:r>
            <a:r>
              <a:rPr lang="en-US" altLang="zh-CN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3</a:t>
            </a:r>
            <a:endParaRPr lang="en-US" altLang="zh-CN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845145" cy="10702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914400"/>
            <a:endParaRPr lang="zh-CN" altLang="en-US" sz="48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286635"/>
            <a:ext cx="21798915" cy="1908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811276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[CSP-J</a:t>
            </a:r>
            <a:r>
              <a:rPr lang="en-US" altLang="zh-CN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 </a:t>
            </a:r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2020] 直播获奖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8585" y="2169795"/>
            <a:ext cx="22341840" cy="3888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850392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[CSP-J</a:t>
            </a:r>
            <a:r>
              <a:rPr lang="en-US" altLang="zh-CN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 </a:t>
            </a:r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2021] 插入排序 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0510" y="2100580"/>
            <a:ext cx="21371560" cy="8412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1113536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[USACO18OPEN] Out of Sorts S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277745"/>
            <a:ext cx="21394420" cy="8756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1113536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[USACO18OPEN] Out of Sorts G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109470"/>
            <a:ext cx="22047835" cy="9064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1181100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[NOI Online #1 提高组] 冒泡排序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003425"/>
            <a:ext cx="16760825" cy="11506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研究问题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7070" y="2086610"/>
            <a:ext cx="19591655" cy="11630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985520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[NOIP2013 提高组] 火柴排队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8310" y="2277110"/>
            <a:ext cx="21285200" cy="9368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69392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[IOI2019] 排列鞋子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57070" y="2085340"/>
            <a:ext cx="21806535" cy="9796145"/>
            <a:chOff x="3082" y="3609"/>
            <a:chExt cx="35410" cy="14842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082" y="3609"/>
              <a:ext cx="35284" cy="802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082" y="11635"/>
              <a:ext cx="35410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16052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交流</a:t>
            </a:r>
            <a:endParaRPr lang="zh-CN" altLang="en-US" sz="5600" b="1" dirty="0" smtClean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7070" y="2110740"/>
            <a:ext cx="2066480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/>
            <a:r>
              <a:rPr lang="zh-CN" altLang="en-US" sz="4800" dirty="0">
                <a:latin typeface="Consolas" panose="020B0609020204030204" pitchFamily="49" charset="0"/>
                <a:ea typeface="微软雅黑" panose="020B0503020204020204" charset="-122"/>
                <a:sym typeface="+mn-ea"/>
              </a:rPr>
              <a:t>谢谢</a:t>
            </a:r>
            <a:r>
              <a:rPr lang="zh-CN" altLang="en-US" sz="4800" dirty="0">
                <a:latin typeface="Consolas" panose="020B0609020204030204" pitchFamily="49" charset="0"/>
                <a:ea typeface="微软雅黑" panose="020B0503020204020204" charset="-122"/>
                <a:sym typeface="+mn-ea"/>
              </a:rPr>
              <a:t>大家！</a:t>
            </a:r>
            <a:endParaRPr lang="zh-CN" altLang="en-US" sz="4800" dirty="0">
              <a:latin typeface="Consolas" panose="020B0609020204030204" pitchFamily="49" charset="0"/>
              <a:ea typeface="微软雅黑" panose="020B0503020204020204" charset="-122"/>
              <a:sym typeface="+mn-ea"/>
            </a:endParaRPr>
          </a:p>
          <a:p>
            <a:pPr lvl="0" algn="just" defTabSz="914400"/>
            <a:endParaRPr lang="zh-CN" altLang="en-US" sz="4800" dirty="0">
              <a:latin typeface="Consolas" panose="020B0609020204030204" pitchFamily="49" charset="0"/>
              <a:ea typeface="微软雅黑" panose="020B0503020204020204" charset="-122"/>
              <a:sym typeface="+mn-ea"/>
            </a:endParaRPr>
          </a:p>
          <a:p>
            <a:pPr lvl="0" algn="just" defTabSz="914400"/>
            <a:endParaRPr lang="zh-CN" altLang="en-US" sz="4800" dirty="0">
              <a:latin typeface="Consolas" panose="020B0609020204030204" pitchFamily="49" charset="0"/>
              <a:ea typeface="微软雅黑" panose="020B0503020204020204" charset="-122"/>
              <a:sym typeface="+mn-ea"/>
            </a:endParaRPr>
          </a:p>
          <a:p>
            <a:pPr lvl="0" algn="just" defTabSz="914400"/>
            <a:r>
              <a:rPr lang="en-US" altLang="zh-CN" sz="4800" dirty="0">
                <a:latin typeface="Consolas" panose="020B0609020204030204" pitchFamily="49" charset="0"/>
                <a:ea typeface="微软雅黑" panose="020B0503020204020204" charset="-122"/>
                <a:sym typeface="+mn-ea"/>
              </a:rPr>
              <a:t>xiaoran@pkuschool.edu.cn</a:t>
            </a:r>
            <a:endParaRPr lang="en-US" altLang="zh-CN" sz="4800" dirty="0">
              <a:latin typeface="Consolas" panose="020B0609020204030204" pitchFamily="49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9798" y="11672681"/>
            <a:ext cx="5984408" cy="11643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/>
          <p:cNvSpPr txBox="1"/>
          <p:nvPr/>
        </p:nvSpPr>
        <p:spPr>
          <a:xfrm>
            <a:off x="10803473" y="4582394"/>
            <a:ext cx="2185035" cy="47066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30000" b="1">
                <a:solidFill>
                  <a:srgbClr val="F3F3FA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0" i="0" u="none" strike="noStrike" kern="0" normalizeH="0" baseline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2</a:t>
            </a:r>
            <a:endParaRPr kumimoji="0" lang="en-US" sz="30000" i="0" u="none" strike="noStrike" kern="0" normalizeH="0" baseline="0" noProof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什么是工程？"/>
          <p:cNvSpPr txBox="1"/>
          <p:nvPr/>
        </p:nvSpPr>
        <p:spPr>
          <a:xfrm>
            <a:off x="4511623" y="7056438"/>
            <a:ext cx="14768830" cy="128143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ctr" defTabSz="412750">
              <a:defRPr sz="5000" b="1"/>
            </a:lvl1pPr>
          </a:lstStyle>
          <a:p>
            <a:pPr lvl="0" algn="ctr" defTabSz="914400"/>
            <a:r>
              <a:rPr lang="zh-CN" altLang="en-US" sz="8000" dirty="0" err="1" smtClean="0"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  <a:sym typeface="+mn-ea"/>
              </a:rPr>
              <a:t>排序问题的重要性</a:t>
            </a:r>
            <a:endParaRPr lang="zh-CN" altLang="en-US" sz="80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排序问题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7925" y="2054225"/>
            <a:ext cx="22028150" cy="91801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/>
          <p:cNvSpPr txBox="1"/>
          <p:nvPr/>
        </p:nvSpPr>
        <p:spPr>
          <a:xfrm>
            <a:off x="10803473" y="4582394"/>
            <a:ext cx="2185035" cy="47066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30000" b="1">
                <a:solidFill>
                  <a:srgbClr val="F3F3FA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0" i="0" u="none" strike="noStrike" kern="0" normalizeH="0" baseline="0" noProof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3</a:t>
            </a:r>
            <a:endParaRPr kumimoji="0" lang="en-US" sz="30000" i="0" u="none" strike="noStrike" kern="0" normalizeH="0" baseline="0" noProof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什么是工程？"/>
          <p:cNvSpPr txBox="1"/>
          <p:nvPr/>
        </p:nvSpPr>
        <p:spPr>
          <a:xfrm>
            <a:off x="4511623" y="7056438"/>
            <a:ext cx="14768830" cy="128143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ctr" defTabSz="412750">
              <a:defRPr sz="5000" b="1"/>
            </a:lvl1pPr>
          </a:lstStyle>
          <a:p>
            <a:pPr lvl="0" algn="ctr" defTabSz="914400"/>
            <a:r>
              <a:rPr lang="zh-CN" altLang="en-US" sz="8000" dirty="0" err="1" smtClean="0"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  <a:sym typeface="+mn-ea"/>
              </a:rPr>
              <a:t>排序相关</a:t>
            </a:r>
            <a:r>
              <a:rPr lang="zh-CN" altLang="en-US" sz="8000" dirty="0" err="1" smtClean="0"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  <a:sym typeface="+mn-ea"/>
              </a:rPr>
              <a:t>概念</a:t>
            </a:r>
            <a:endParaRPr lang="zh-CN" altLang="en-US" sz="8000" dirty="0" err="1" smtClean="0"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956" y="453099"/>
            <a:ext cx="44500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排序相关概念</a:t>
            </a:r>
            <a:endParaRPr lang="zh-CN" altLang="en-US" sz="5600" b="1" dirty="0">
              <a:solidFill>
                <a:schemeClr val="bg2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957070" y="1995170"/>
            <a:ext cx="18050510" cy="9685655"/>
            <a:chOff x="3082" y="3142"/>
            <a:chExt cx="24034" cy="12209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082" y="3142"/>
              <a:ext cx="24034" cy="72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082" y="10031"/>
              <a:ext cx="24034" cy="532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/>
          <p:cNvSpPr txBox="1"/>
          <p:nvPr/>
        </p:nvSpPr>
        <p:spPr>
          <a:xfrm>
            <a:off x="10803473" y="4582394"/>
            <a:ext cx="2185035" cy="470662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30000" b="1">
                <a:solidFill>
                  <a:srgbClr val="F3F3FA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0" i="0" u="none" strike="noStrike" kern="0" normalizeH="0" baseline="0" noProof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4</a:t>
            </a:r>
            <a:endParaRPr kumimoji="0" lang="en-US" sz="30000" i="0" u="none" strike="noStrike" kern="0" normalizeH="0" baseline="0" noProof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什么是工程？"/>
          <p:cNvSpPr txBox="1"/>
          <p:nvPr/>
        </p:nvSpPr>
        <p:spPr>
          <a:xfrm>
            <a:off x="5031519" y="7056438"/>
            <a:ext cx="14768830" cy="128143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ctr" defTabSz="412750">
              <a:defRPr sz="5000" b="1"/>
            </a:lvl1pPr>
          </a:lstStyle>
          <a:p>
            <a:pPr lvl="0" defTabSz="914400"/>
            <a:r>
              <a:rPr lang="zh-CN" altLang="en-US" sz="8000" dirty="0" smtClean="0">
                <a:latin typeface="Consolas" panose="020B0609020204030204" pitchFamily="49" charset="0"/>
                <a:ea typeface="微软雅黑" panose="020B0503020204020204" charset="-122"/>
              </a:rPr>
              <a:t>排序</a:t>
            </a:r>
            <a:r>
              <a:rPr lang="zh-CN" altLang="en-US" sz="8000" dirty="0" smtClean="0">
                <a:latin typeface="Consolas" panose="020B0609020204030204" pitchFamily="49" charset="0"/>
                <a:ea typeface="微软雅黑" panose="020B0503020204020204" charset="-122"/>
              </a:rPr>
              <a:t>算法</a:t>
            </a:r>
            <a:endParaRPr lang="zh-CN" altLang="en-US" sz="8000" dirty="0" smtClean="0"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PP_MARK_KEY" val="6e9a1602-abbe-4d89-bc75-fe384a8ef322"/>
  <p:tag name="COMMONDATA" val="eyJoZGlkIjoiNmU0OWFjMDdmNDg5ZDBkYjhlODY1YjEzYWMxMWIwMjkifQ=="/>
  <p:tag name="FULLTEXTBEAUTIFYED" val="1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 panose="020B050202010402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 panose="020B050202010402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 panose="020B050202010402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 panose="020B050202010402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WPS 演示</Application>
  <PresentationFormat>自定义</PresentationFormat>
  <Paragraphs>317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Arial</vt:lpstr>
      <vt:lpstr>宋体</vt:lpstr>
      <vt:lpstr>Wingdings</vt:lpstr>
      <vt:lpstr>Gill Sans Light</vt:lpstr>
      <vt:lpstr>Gill Sans MT</vt:lpstr>
      <vt:lpstr>Helvetica Neue</vt:lpstr>
      <vt:lpstr>Lantinghei SC Demibold</vt:lpstr>
      <vt:lpstr>Consolas</vt:lpstr>
      <vt:lpstr>微软雅黑</vt:lpstr>
      <vt:lpstr>Helvetica</vt:lpstr>
      <vt:lpstr>Lantinghei SC Extralight</vt:lpstr>
      <vt:lpstr>Arial Unicode MS</vt:lpstr>
      <vt:lpstr>Calibri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Computer</dc:creator>
  <cp:lastModifiedBy>Ran</cp:lastModifiedBy>
  <cp:revision>647</cp:revision>
  <dcterms:created xsi:type="dcterms:W3CDTF">2022-10-30T00:41:00Z</dcterms:created>
  <dcterms:modified xsi:type="dcterms:W3CDTF">2024-04-23T06:38:33Z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E6D42DE0595B4066BC7E00EBD85A1E28_12</vt:lpwstr>
  </property>
</Properties>
</file>